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3" r:id="rId4"/>
    <p:sldId id="264" r:id="rId5"/>
    <p:sldId id="265" r:id="rId6"/>
    <p:sldId id="266" r:id="rId7"/>
    <p:sldId id="272" r:id="rId8"/>
    <p:sldId id="267" r:id="rId9"/>
    <p:sldId id="274" r:id="rId10"/>
    <p:sldId id="259" r:id="rId11"/>
    <p:sldId id="268" r:id="rId12"/>
    <p:sldId id="269" r:id="rId13"/>
    <p:sldId id="261" r:id="rId14"/>
    <p:sldId id="285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82" r:id="rId24"/>
    <p:sldId id="283" r:id="rId25"/>
    <p:sldId id="271" r:id="rId26"/>
    <p:sldId id="286" r:id="rId27"/>
    <p:sldId id="287" r:id="rId28"/>
    <p:sldId id="262" r:id="rId29"/>
    <p:sldId id="273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D4D6"/>
          </a:solidFill>
        </a:fill>
      </a:tcStyle>
    </a:wholeTbl>
    <a:band2H>
      <a:tcTxStyle/>
      <a:tcStyle>
        <a:tcBdr/>
        <a:fill>
          <a:solidFill>
            <a:srgbClr val="E9EB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2ECF2"/>
          </a:solidFill>
        </a:fill>
      </a:tcStyle>
    </a:wholeTbl>
    <a:band2H>
      <a:tcTxStyle/>
      <a:tcStyle>
        <a:tcBdr/>
        <a:fill>
          <a:solidFill>
            <a:srgbClr val="F1F6F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EEEB"/>
          </a:solidFill>
        </a:fill>
      </a:tcStyle>
    </a:wholeTbl>
    <a:band2H>
      <a:tcTxStyle/>
      <a:tcStyle>
        <a:tcBdr/>
        <a:fill>
          <a:solidFill>
            <a:srgbClr val="F8F7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5">
              <a:hueOff val="-11925000"/>
              <a:satOff val="-40000"/>
              <a:lumOff val="7843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4"/>
    <p:restoredTop sz="94694"/>
  </p:normalViewPr>
  <p:slideViewPr>
    <p:cSldViewPr snapToGrid="0" snapToObjects="1">
      <p:cViewPr>
        <p:scale>
          <a:sx n="104" d="100"/>
          <a:sy n="104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>
          <a:xfrm>
            <a:off x="0" y="4652962"/>
            <a:ext cx="9144000" cy="2205038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8312" y="4652962"/>
            <a:ext cx="8280401" cy="5191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None/>
              <a:defRPr sz="2800"/>
            </a:lvl1pPr>
            <a:lvl2pPr marL="742950" indent="-285750">
              <a:spcBef>
                <a:spcPts val="600"/>
              </a:spcBef>
              <a:defRPr sz="2800"/>
            </a:lvl2pPr>
            <a:lvl3pPr marL="1181100" indent="-266700">
              <a:spcBef>
                <a:spcPts val="600"/>
              </a:spcBef>
              <a:defRPr sz="2800"/>
            </a:lvl3pPr>
            <a:lvl4pPr marL="1691639" indent="-320039">
              <a:spcBef>
                <a:spcPts val="600"/>
              </a:spcBef>
              <a:defRPr sz="2800"/>
            </a:lvl4pPr>
            <a:lvl5pPr marL="2148839" indent="-320039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4892" y="6245225"/>
            <a:ext cx="301909" cy="288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Rectangle 8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468312" y="1919288"/>
            <a:ext cx="8207376" cy="6413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916113"/>
            <a:ext cx="4038600" cy="42100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630237" y="519260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1885008"/>
            <a:ext cx="386873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50" y="1885007"/>
            <a:ext cx="3887788" cy="823914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630237" y="676672"/>
            <a:ext cx="2949576" cy="16002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787" y="859630"/>
            <a:ext cx="4629151" cy="48736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30237" y="2281708"/>
            <a:ext cx="2949576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/>
            </a:pPr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0237" y="676672"/>
            <a:ext cx="2949576" cy="16002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3887787" y="1147662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2281708"/>
            <a:ext cx="2949576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1925000"/>
            <a:satOff val="-40000"/>
            <a:lumOff val="78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4" name="Picture 9" descr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4892" y="6597650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YOhhg0DUk" TargetMode="External"/><Relationship Id="rId2" Type="http://schemas.openxmlformats.org/officeDocument/2006/relationships/hyperlink" Target="https://youtu.be/rgYOhhg0DU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5"/>
          <p:cNvSpPr txBox="1">
            <a:spLocks noGrp="1"/>
          </p:cNvSpPr>
          <p:nvPr>
            <p:ph type="body" sz="quarter" idx="1"/>
          </p:nvPr>
        </p:nvSpPr>
        <p:spPr>
          <a:xfrm>
            <a:off x="624839" y="5572442"/>
            <a:ext cx="8280401" cy="10287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Presenter: Xu Yangyang [u6325688]</a:t>
            </a:r>
          </a:p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Supervisor: Dr. Penny Kyburz</a:t>
            </a:r>
          </a:p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COMP8755</a:t>
            </a:r>
          </a:p>
        </p:txBody>
      </p:sp>
      <p:sp>
        <p:nvSpPr>
          <p:cNvPr id="101" name="Rectangle 4"/>
          <p:cNvSpPr txBox="1">
            <a:spLocks noGrp="1"/>
          </p:cNvSpPr>
          <p:nvPr>
            <p:ph type="title"/>
          </p:nvPr>
        </p:nvSpPr>
        <p:spPr>
          <a:xfrm>
            <a:off x="287575" y="2126341"/>
            <a:ext cx="8568850" cy="1047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262889">
              <a:defRPr sz="3239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800" dirty="0"/>
              <a:t>Teach</a:t>
            </a:r>
            <a:r>
              <a:rPr lang="en-AU" sz="4800" dirty="0" err="1"/>
              <a:t>ing</a:t>
            </a:r>
            <a:r>
              <a:rPr sz="4800" dirty="0"/>
              <a:t> AI to play Atari </a:t>
            </a:r>
            <a:r>
              <a:rPr lang="en-AU" sz="4800" dirty="0"/>
              <a:t>I</a:t>
            </a:r>
            <a:r>
              <a:rPr sz="4800" dirty="0" err="1"/>
              <a:t>ce</a:t>
            </a:r>
            <a:r>
              <a:rPr lang="en-AU" sz="4800" dirty="0"/>
              <a:t> </a:t>
            </a:r>
            <a:r>
              <a:rPr sz="4800" dirty="0"/>
              <a:t>Hockey game using gameplay videos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Background - Reinforcement Learning</a:t>
            </a:r>
          </a:p>
        </p:txBody>
      </p:sp>
      <p:sp>
        <p:nvSpPr>
          <p:cNvPr id="11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17" name="RL.png" descr="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4" y="2361980"/>
            <a:ext cx="1818338" cy="378186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Markov Decision Process (MDP):（State, Actions, Transition Probabilities, Reward）"/>
          <p:cNvSpPr txBox="1"/>
          <p:nvPr/>
        </p:nvSpPr>
        <p:spPr>
          <a:xfrm>
            <a:off x="415175" y="1591733"/>
            <a:ext cx="861845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rPr dirty="0"/>
              <a:t>Markov Decision Process (</a:t>
            </a:r>
            <a:r>
              <a:rPr dirty="0">
                <a:solidFill>
                  <a:srgbClr val="9437FF"/>
                </a:solidFill>
              </a:rPr>
              <a:t>MDP</a:t>
            </a:r>
            <a:r>
              <a:rPr dirty="0"/>
              <a:t>):（State, Actions, Transition Probabilities, Reward）</a:t>
            </a:r>
          </a:p>
        </p:txBody>
      </p:sp>
      <p:sp>
        <p:nvSpPr>
          <p:cNvPr id="119" name="Forward Reinforcement Learning"/>
          <p:cNvSpPr txBox="1"/>
          <p:nvPr/>
        </p:nvSpPr>
        <p:spPr>
          <a:xfrm>
            <a:off x="2698241" y="3173542"/>
            <a:ext cx="1511301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 b="1"/>
            </a:pPr>
            <a:r>
              <a:rPr>
                <a:solidFill>
                  <a:srgbClr val="9437FF"/>
                </a:solidFill>
              </a:rPr>
              <a:t>Forward</a:t>
            </a:r>
            <a:r>
              <a:t> Reinforcement Learning</a:t>
            </a:r>
          </a:p>
        </p:txBody>
      </p:sp>
      <p:grpSp>
        <p:nvGrpSpPr>
          <p:cNvPr id="122" name="Screen Shot 2019-08-09 at 3.10.57 am.png"/>
          <p:cNvGrpSpPr/>
          <p:nvPr/>
        </p:nvGrpSpPr>
        <p:grpSpPr>
          <a:xfrm>
            <a:off x="4146675" y="1994990"/>
            <a:ext cx="3836322" cy="2131830"/>
            <a:chOff x="0" y="0"/>
            <a:chExt cx="3836320" cy="2131829"/>
          </a:xfrm>
        </p:grpSpPr>
        <p:pic>
          <p:nvPicPr>
            <p:cNvPr id="121" name="Screen Shot 2019-08-09 at 3.10.57 am.png" descr="Screen Shot 2019-08-09 at 3.10.57 am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3200" y="203200"/>
              <a:ext cx="3429921" cy="16873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Screen Shot 2019-08-09 at 3.10.57 am.png" descr="Screen Shot 2019-08-09 at 3.10.57 am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836321" cy="2131830"/>
            </a:xfrm>
            <a:prstGeom prst="rect">
              <a:avLst/>
            </a:prstGeom>
            <a:effectLst/>
          </p:spPr>
        </p:pic>
      </p:grpSp>
      <p:grpSp>
        <p:nvGrpSpPr>
          <p:cNvPr id="125" name="Screen Shot 2019-08-09 at 3.11.44 am.png"/>
          <p:cNvGrpSpPr/>
          <p:nvPr/>
        </p:nvGrpSpPr>
        <p:grpSpPr>
          <a:xfrm>
            <a:off x="4251793" y="4131028"/>
            <a:ext cx="3626086" cy="2488153"/>
            <a:chOff x="0" y="0"/>
            <a:chExt cx="3626084" cy="2488152"/>
          </a:xfrm>
        </p:grpSpPr>
        <p:pic>
          <p:nvPicPr>
            <p:cNvPr id="124" name="Screen Shot 2019-08-09 at 3.11.44 am.png" descr="Screen Shot 2019-08-09 at 3.11.44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3219686" cy="20436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3" name="Screen Shot 2019-08-09 at 3.11.44 am.png" descr="Screen Shot 2019-08-09 at 3.11.44 am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626085" cy="2488153"/>
            </a:xfrm>
            <a:prstGeom prst="rect">
              <a:avLst/>
            </a:prstGeom>
            <a:effectLst/>
          </p:spPr>
        </p:pic>
      </p:grpSp>
      <p:sp>
        <p:nvSpPr>
          <p:cNvPr id="126" name="Inverse Reinforcement Learning"/>
          <p:cNvSpPr txBox="1"/>
          <p:nvPr/>
        </p:nvSpPr>
        <p:spPr>
          <a:xfrm>
            <a:off x="2722351" y="4885596"/>
            <a:ext cx="1463080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 b="1"/>
            </a:pPr>
            <a:r>
              <a:rPr>
                <a:solidFill>
                  <a:srgbClr val="9437FF"/>
                </a:solidFill>
              </a:rPr>
              <a:t>Inverse</a:t>
            </a:r>
            <a:r>
              <a:t> Reinforcement Learning</a:t>
            </a:r>
          </a:p>
        </p:txBody>
      </p:sp>
      <p:sp>
        <p:nvSpPr>
          <p:cNvPr id="127" name="Pavaloiu, A., &amp; Kose, U. (2017). Ethical artificial intelligence-an open question. arXiv preprint arXiv:1706.03021."/>
          <p:cNvSpPr txBox="1"/>
          <p:nvPr/>
        </p:nvSpPr>
        <p:spPr>
          <a:xfrm>
            <a:off x="3654606" y="4037440"/>
            <a:ext cx="46384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700"/>
            </a:pPr>
            <a:r>
              <a:rPr dirty="0" err="1"/>
              <a:t>Pavaloiu</a:t>
            </a:r>
            <a:r>
              <a:rPr dirty="0"/>
              <a:t>, A., &amp; </a:t>
            </a:r>
            <a:r>
              <a:rPr dirty="0" err="1"/>
              <a:t>Kose</a:t>
            </a:r>
            <a:r>
              <a:rPr dirty="0"/>
              <a:t>, U. (2017). Ethical artificial intelligence-an open question. </a:t>
            </a:r>
            <a:r>
              <a:rPr i="1" dirty="0" err="1"/>
              <a:t>arXiv</a:t>
            </a:r>
            <a:r>
              <a:rPr i="1" dirty="0"/>
              <a:t> preprint arXiv:1706.03021</a:t>
            </a:r>
            <a:r>
              <a:rPr lang="en-AU" i="1" dirty="0"/>
              <a:t> [7]</a:t>
            </a:r>
            <a:r>
              <a:rPr dirty="0"/>
              <a:t>.</a:t>
            </a:r>
          </a:p>
        </p:txBody>
      </p:sp>
      <p:sp>
        <p:nvSpPr>
          <p:cNvPr id="128" name="Pavaloiu, A., &amp; Kose, U. (2017). Ethical artificial intelligence-an open question. arXiv preprint arXiv:1706.03021."/>
          <p:cNvSpPr txBox="1"/>
          <p:nvPr/>
        </p:nvSpPr>
        <p:spPr>
          <a:xfrm>
            <a:off x="3498577" y="6344138"/>
            <a:ext cx="46384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700"/>
            </a:pPr>
            <a:r>
              <a:rPr dirty="0" err="1"/>
              <a:t>Pavaloiu</a:t>
            </a:r>
            <a:r>
              <a:rPr dirty="0"/>
              <a:t>, A., &amp; </a:t>
            </a:r>
            <a:r>
              <a:rPr dirty="0" err="1"/>
              <a:t>Kose</a:t>
            </a:r>
            <a:r>
              <a:rPr dirty="0"/>
              <a:t>, U. (2017). Ethical artificial intelligence-an open question. </a:t>
            </a:r>
            <a:r>
              <a:rPr i="1" dirty="0" err="1"/>
              <a:t>arXiv</a:t>
            </a:r>
            <a:r>
              <a:rPr i="1" dirty="0"/>
              <a:t> preprint arXiv:1706.03021</a:t>
            </a:r>
            <a:r>
              <a:rPr lang="en-AU" i="1" dirty="0"/>
              <a:t> [7]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46127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Experimental Setup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B45ECD-1ED3-9340-AD06-7F6B2CB11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rPr lang="en-AU" dirty="0"/>
              <a:t>Python</a:t>
            </a:r>
          </a:p>
          <a:p>
            <a:pPr>
              <a:buChar char="‣"/>
            </a:pPr>
            <a:r>
              <a:rPr lang="en-AU" dirty="0"/>
              <a:t>GPU &amp; CPU</a:t>
            </a:r>
          </a:p>
          <a:p>
            <a:pPr>
              <a:buChar char="‣"/>
            </a:pPr>
            <a:r>
              <a:rPr lang="en-AU" dirty="0"/>
              <a:t>Libraries:</a:t>
            </a:r>
          </a:p>
          <a:p>
            <a:pPr lvl="1">
              <a:buChar char="‣"/>
            </a:pPr>
            <a:r>
              <a:rPr lang="en-AU" dirty="0"/>
              <a:t>Gym [8]</a:t>
            </a:r>
          </a:p>
          <a:p>
            <a:pPr lvl="1">
              <a:buChar char="‣"/>
            </a:pPr>
            <a:r>
              <a:rPr lang="en-AU" dirty="0"/>
              <a:t>Darknet [9]</a:t>
            </a:r>
          </a:p>
        </p:txBody>
      </p:sp>
    </p:spTree>
    <p:extLst>
      <p:ext uri="{BB962C8B-B14F-4D97-AF65-F5344CB8AC3E}">
        <p14:creationId xmlns:p14="http://schemas.microsoft.com/office/powerpoint/2010/main" val="1218861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Method - Workflow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C232-9908-1646-BDC3-212446422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10" y="1729499"/>
            <a:ext cx="5588401" cy="45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965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 - State representation</a:t>
            </a:r>
            <a:r>
              <a:rPr lang="en-AU" dirty="0"/>
              <a:t> [10]</a:t>
            </a:r>
            <a:endParaRPr dirty="0"/>
          </a:p>
        </p:txBody>
      </p:sp>
      <p:sp>
        <p:nvSpPr>
          <p:cNvPr id="14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41" name="Current Object Detection Method:…"/>
          <p:cNvSpPr txBox="1"/>
          <p:nvPr/>
        </p:nvSpPr>
        <p:spPr>
          <a:xfrm>
            <a:off x="505465" y="1838255"/>
            <a:ext cx="3042684" cy="125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Current Object Detection Method:</a:t>
            </a:r>
          </a:p>
          <a:p>
            <a:pPr defTabSz="457200">
              <a:defRPr sz="1300" i="1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One-Stage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YOLO(You Only Look Once)[2]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Total: 264 training images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Framework: Darknet[3]</a:t>
            </a:r>
          </a:p>
        </p:txBody>
      </p:sp>
      <p:pic>
        <p:nvPicPr>
          <p:cNvPr id="142" name="Screen Shot 2019-08-09 at 4.42.57 am.png" descr="Screen Shot 2019-08-09 at 4.42.5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7" y="6279847"/>
            <a:ext cx="5677734" cy="376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redictions.jpg" descr="prediction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61" y="3007973"/>
            <a:ext cx="2448278" cy="321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H2.jpg" descr="IH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94" y="3007973"/>
            <a:ext cx="2448277" cy="321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gSize.png" descr="img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18" y="3304388"/>
            <a:ext cx="3042685" cy="2282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19-08-09 at 4.45.50 am.png" descr="Screen Shot 2019-08-09 at 4.45.5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044" y="1834208"/>
            <a:ext cx="5677734" cy="1031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IL.png" descr="GAIL.png">
            <a:extLst>
              <a:ext uri="{FF2B5EF4-FFF2-40B4-BE49-F238E27FC236}">
                <a16:creationId xmlns:a16="http://schemas.microsoft.com/office/drawing/2014/main" id="{0CFCD083-31F1-7B4A-B46A-0B7036F9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1" y="2775518"/>
            <a:ext cx="8133974" cy="30029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178611B-BF9D-494F-BCD6-F5DBCE552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12" y="841375"/>
            <a:ext cx="8540553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Method </a:t>
            </a:r>
            <a:r>
              <a:rPr lang="en-AU" sz="2400" dirty="0"/>
              <a:t>–</a:t>
            </a:r>
            <a:r>
              <a:rPr sz="2400" dirty="0"/>
              <a:t> </a:t>
            </a:r>
            <a:r>
              <a:rPr lang="en-AU" sz="2400" dirty="0"/>
              <a:t>Generative Adversarial Imitation Learning GAIL[11]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04346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Method – Imitation Learning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8A13C-A7D2-ED48-8973-49CBB1576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36" y="1591345"/>
            <a:ext cx="5271540" cy="5006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25375-379F-FF40-B00E-BA72BDE6C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1" y="1713187"/>
            <a:ext cx="2541015" cy="20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00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Method – PPO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0BBBD-244C-0B41-9B24-F5C7AA82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78" y="1500939"/>
            <a:ext cx="6274675" cy="3090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1BF19-4E0A-C343-804C-45322A852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145"/>
            <a:ext cx="5502691" cy="18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79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11331-94BD-E84A-B95F-2992328B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64" y="1908175"/>
            <a:ext cx="3873733" cy="4567402"/>
          </a:xfrm>
          <a:prstGeom prst="rect">
            <a:avLst/>
          </a:prstGeom>
        </p:spPr>
      </p:pic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Method – CNN architecture [Image State]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32A35-4435-474C-9E12-55C61CA5FE3C}"/>
              </a:ext>
            </a:extLst>
          </p:cNvPr>
          <p:cNvSpPr txBox="1"/>
          <p:nvPr/>
        </p:nvSpPr>
        <p:spPr>
          <a:xfrm>
            <a:off x="1393222" y="4844723"/>
            <a:ext cx="15240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Input: (3x160x210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C6977-A2FC-BF4B-AAD2-974CF1918DDD}"/>
              </a:ext>
            </a:extLst>
          </p:cNvPr>
          <p:cNvSpPr txBox="1"/>
          <p:nvPr/>
        </p:nvSpPr>
        <p:spPr>
          <a:xfrm>
            <a:off x="5343239" y="5270392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 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4F171-FB7E-AF43-B442-BE4947C22DD9}"/>
              </a:ext>
            </a:extLst>
          </p:cNvPr>
          <p:cNvSpPr txBox="1"/>
          <p:nvPr/>
        </p:nvSpPr>
        <p:spPr>
          <a:xfrm>
            <a:off x="5496910" y="3883582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 (1x18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DA657-6504-7B45-8020-7F3B01F13349}"/>
              </a:ext>
            </a:extLst>
          </p:cNvPr>
          <p:cNvSpPr txBox="1"/>
          <p:nvPr/>
        </p:nvSpPr>
        <p:spPr>
          <a:xfrm>
            <a:off x="1587062" y="2728010"/>
            <a:ext cx="133016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 err="1">
                <a:solidFill>
                  <a:schemeClr val="bg2"/>
                </a:solidFill>
              </a:rPr>
              <a:t>Intput</a:t>
            </a:r>
            <a:r>
              <a:rPr lang="en-AU" sz="1600" dirty="0">
                <a:solidFill>
                  <a:schemeClr val="bg2"/>
                </a:solidFill>
              </a:rPr>
              <a:t>: (</a:t>
            </a:r>
            <a:r>
              <a:rPr lang="en-AU" sz="1600" dirty="0" err="1">
                <a:solidFill>
                  <a:schemeClr val="bg2"/>
                </a:solidFill>
              </a:rPr>
              <a:t>state+action</a:t>
            </a:r>
            <a:r>
              <a:rPr lang="en-AU" sz="1600" dirty="0">
                <a:solidFill>
                  <a:schemeClr val="bg2"/>
                </a:solidFill>
              </a:rPr>
              <a:t>)</a:t>
            </a:r>
          </a:p>
          <a:p>
            <a:r>
              <a:rPr lang="en-AU" sz="1600" dirty="0">
                <a:solidFill>
                  <a:schemeClr val="bg2"/>
                </a:solidFill>
              </a:rPr>
              <a:t> (1x19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9142-9B8E-BE4C-9134-163D052734B9}"/>
              </a:ext>
            </a:extLst>
          </p:cNvPr>
          <p:cNvSpPr txBox="1"/>
          <p:nvPr/>
        </p:nvSpPr>
        <p:spPr>
          <a:xfrm>
            <a:off x="5686097" y="2463991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</a:t>
            </a:r>
            <a:r>
              <a:rPr lang="en-AU" sz="1600" dirty="0">
                <a:solidFill>
                  <a:schemeClr val="bg2"/>
                </a:solidFill>
                <a:sym typeface="Wingdings" pitchFamily="2" charset="2"/>
              </a:rPr>
              <a:t>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FDC13-6D5E-234F-9C89-737D06CC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17" y="3358359"/>
            <a:ext cx="1515159" cy="14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22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68DA9-1B33-D044-A6EF-2804E839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06" y="1734265"/>
            <a:ext cx="3645557" cy="4747489"/>
          </a:xfrm>
          <a:prstGeom prst="rect">
            <a:avLst/>
          </a:prstGeom>
        </p:spPr>
      </p:pic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Method – CNN architecture [Location State]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99C8F-3894-964B-9B33-DC466502A350}"/>
              </a:ext>
            </a:extLst>
          </p:cNvPr>
          <p:cNvSpPr txBox="1"/>
          <p:nvPr/>
        </p:nvSpPr>
        <p:spPr>
          <a:xfrm>
            <a:off x="6159063" y="2316847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</a:t>
            </a:r>
            <a:r>
              <a:rPr lang="en-AU" sz="1600" dirty="0">
                <a:solidFill>
                  <a:schemeClr val="bg2"/>
                </a:solidFill>
                <a:sym typeface="Wingdings" pitchFamily="2" charset="2"/>
              </a:rPr>
              <a:t>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92115-6801-9643-B292-F2C9D72D3187}"/>
              </a:ext>
            </a:extLst>
          </p:cNvPr>
          <p:cNvSpPr txBox="1"/>
          <p:nvPr/>
        </p:nvSpPr>
        <p:spPr>
          <a:xfrm>
            <a:off x="4945119" y="5422654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</a:t>
            </a:r>
            <a:r>
              <a:rPr lang="en-AU" sz="1600" dirty="0">
                <a:solidFill>
                  <a:schemeClr val="bg2"/>
                </a:solidFill>
                <a:sym typeface="Wingdings" pitchFamily="2" charset="2"/>
              </a:rPr>
              <a:t>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6B224-E09E-284B-A6FA-68E1AEFD2181}"/>
              </a:ext>
            </a:extLst>
          </p:cNvPr>
          <p:cNvSpPr txBox="1"/>
          <p:nvPr/>
        </p:nvSpPr>
        <p:spPr>
          <a:xfrm>
            <a:off x="1214712" y="2461767"/>
            <a:ext cx="133016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 err="1">
                <a:solidFill>
                  <a:schemeClr val="bg2"/>
                </a:solidFill>
              </a:rPr>
              <a:t>Intput</a:t>
            </a:r>
            <a:r>
              <a:rPr lang="en-AU" sz="1600" dirty="0">
                <a:solidFill>
                  <a:schemeClr val="bg2"/>
                </a:solidFill>
              </a:rPr>
              <a:t>: (</a:t>
            </a:r>
            <a:r>
              <a:rPr lang="en-AU" sz="1600" dirty="0" err="1">
                <a:solidFill>
                  <a:schemeClr val="bg2"/>
                </a:solidFill>
              </a:rPr>
              <a:t>state+action</a:t>
            </a:r>
            <a:r>
              <a:rPr lang="en-AU" sz="1600" dirty="0">
                <a:solidFill>
                  <a:schemeClr val="bg2"/>
                </a:solidFill>
              </a:rPr>
              <a:t>)</a:t>
            </a:r>
          </a:p>
          <a:p>
            <a:r>
              <a:rPr lang="en-AU" sz="1600" dirty="0">
                <a:solidFill>
                  <a:schemeClr val="bg2"/>
                </a:solidFill>
              </a:rPr>
              <a:t> (1x21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A17AB-29DE-2D43-8885-B6AE3A0CAE53}"/>
              </a:ext>
            </a:extLst>
          </p:cNvPr>
          <p:cNvSpPr txBox="1"/>
          <p:nvPr/>
        </p:nvSpPr>
        <p:spPr>
          <a:xfrm>
            <a:off x="5349766" y="3936134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 (1x18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FA7DF-688D-4645-8036-1755AF9737BB}"/>
              </a:ext>
            </a:extLst>
          </p:cNvPr>
          <p:cNvSpPr txBox="1"/>
          <p:nvPr/>
        </p:nvSpPr>
        <p:spPr>
          <a:xfrm>
            <a:off x="1193692" y="4548706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Input: (1x20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61FB8-CCBE-0C44-B767-F3FC936D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63" y="3309343"/>
            <a:ext cx="1779055" cy="16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20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Our YOLO detector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99806-52C1-6044-985D-E263E881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70" y="1908175"/>
            <a:ext cx="3427907" cy="44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4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</a:t>
            </a:r>
          </a:p>
        </p:txBody>
      </p:sp>
      <p:sp>
        <p:nvSpPr>
          <p:cNvPr id="105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rPr lang="en-AU" dirty="0"/>
              <a:t>Introduction</a:t>
            </a:r>
            <a:endParaRPr dirty="0"/>
          </a:p>
          <a:p>
            <a:pPr>
              <a:buChar char="‣"/>
            </a:pPr>
            <a:r>
              <a:rPr dirty="0"/>
              <a:t>Background</a:t>
            </a:r>
            <a:endParaRPr lang="en-AU" dirty="0"/>
          </a:p>
          <a:p>
            <a:pPr>
              <a:buChar char="‣"/>
            </a:pPr>
            <a:r>
              <a:rPr lang="en-AU" dirty="0"/>
              <a:t>Experimental Setup</a:t>
            </a:r>
          </a:p>
          <a:p>
            <a:pPr>
              <a:buChar char="‣"/>
            </a:pPr>
            <a:r>
              <a:rPr dirty="0"/>
              <a:t>Methods</a:t>
            </a:r>
            <a:endParaRPr lang="en-AU" dirty="0"/>
          </a:p>
          <a:p>
            <a:pPr>
              <a:buChar char="‣"/>
            </a:pPr>
            <a:r>
              <a:rPr lang="en-AU" dirty="0"/>
              <a:t>Results</a:t>
            </a:r>
          </a:p>
          <a:p>
            <a:pPr>
              <a:buChar char="‣"/>
            </a:pPr>
            <a:r>
              <a:rPr lang="en-AU" dirty="0"/>
              <a:t>Conclusion</a:t>
            </a:r>
            <a:endParaRPr dirty="0"/>
          </a:p>
          <a:p>
            <a:pPr>
              <a:buChar char="‣"/>
            </a:pPr>
            <a:r>
              <a:rPr dirty="0"/>
              <a:t>Q&amp;A</a:t>
            </a:r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AA357-3FE0-9C45-B44B-CE48983338C4}"/>
              </a:ext>
            </a:extLst>
          </p:cNvPr>
          <p:cNvSpPr txBox="1"/>
          <p:nvPr/>
        </p:nvSpPr>
        <p:spPr>
          <a:xfrm>
            <a:off x="468312" y="1713186"/>
            <a:ext cx="8229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NO extra interaction. Location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9DE0B-995B-F848-89F0-BCE243705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1" y="4305085"/>
            <a:ext cx="3249303" cy="2436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9F205-D9BD-0948-99BB-B18302591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2" y="841923"/>
            <a:ext cx="3562131" cy="2671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24F11-2AE4-3847-A7ED-AA979AA19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1" y="2082516"/>
            <a:ext cx="3143673" cy="2357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75A35-2139-2041-8F15-5694F5CE1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20" y="3704897"/>
            <a:ext cx="3562131" cy="267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20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AA357-3FE0-9C45-B44B-CE48983338C4}"/>
              </a:ext>
            </a:extLst>
          </p:cNvPr>
          <p:cNvSpPr txBox="1"/>
          <p:nvPr/>
        </p:nvSpPr>
        <p:spPr>
          <a:xfrm>
            <a:off x="457199" y="1552399"/>
            <a:ext cx="8229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With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extra interaction. Location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3D4C6-81F9-2647-9A03-EB52A643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4297311"/>
            <a:ext cx="3067119" cy="23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21293-C131-5144-897D-2F7D136D5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59" y="837324"/>
            <a:ext cx="3293533" cy="247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CAF3B-A609-094A-8B6C-2B368314A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6" y="1908175"/>
            <a:ext cx="3293535" cy="2470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1F77C-DEEB-3045-A107-635D5792A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56" y="3846349"/>
            <a:ext cx="3518337" cy="26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910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AA357-3FE0-9C45-B44B-CE48983338C4}"/>
              </a:ext>
            </a:extLst>
          </p:cNvPr>
          <p:cNvSpPr txBox="1"/>
          <p:nvPr/>
        </p:nvSpPr>
        <p:spPr>
          <a:xfrm>
            <a:off x="457199" y="1552399"/>
            <a:ext cx="8229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With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extra interaction. </a:t>
            </a:r>
            <a:r>
              <a:rPr lang="en-US" dirty="0"/>
              <a:t>Raw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CF130-55EC-EB4B-9745-5C7789A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4196705"/>
            <a:ext cx="3204399" cy="2403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FA45E-570C-A245-8A0F-0C4DDC4C2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064982"/>
            <a:ext cx="3492500" cy="2619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BA755-20A7-4749-BCA9-2A3BD20AB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08175"/>
            <a:ext cx="3048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FD273E-9684-704B-8CF9-5C33B955C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49" y="3689526"/>
            <a:ext cx="3204399" cy="24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83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Result – AI best score Vs. Our best score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DE20-7900-DB4D-8D69-40467465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578"/>
            <a:ext cx="5592233" cy="419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FF671-B66B-654C-AD88-6CCD172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58" y="1898650"/>
            <a:ext cx="3086100" cy="40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3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xfrm>
            <a:off x="616593" y="2989391"/>
            <a:ext cx="8229601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>
                <a:hlinkClick r:id="rId2"/>
              </a:rPr>
              <a:t>https://youtu.be/rgYOhhg0DUk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dirty="0">
                <a:hlinkClick r:id="rId3"/>
              </a:rPr>
              <a:t>https://www.youtube.com/watch?v=rgYOhhg0DUk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9ACA96D-3D12-A44B-9C8F-C3377CBE479B}"/>
              </a:ext>
            </a:extLst>
          </p:cNvPr>
          <p:cNvSpPr txBox="1">
            <a:spLocks/>
          </p:cNvSpPr>
          <p:nvPr/>
        </p:nvSpPr>
        <p:spPr>
          <a:xfrm>
            <a:off x="468312" y="765175"/>
            <a:ext cx="82296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52768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AU" dirty="0"/>
              <a:t>Result – Play with agent</a:t>
            </a:r>
          </a:p>
        </p:txBody>
      </p:sp>
    </p:spTree>
    <p:extLst>
      <p:ext uri="{BB962C8B-B14F-4D97-AF65-F5344CB8AC3E}">
        <p14:creationId xmlns:p14="http://schemas.microsoft.com/office/powerpoint/2010/main" val="35595630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/>
              <a:t>Conclusion - Contribution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69519-8F02-1341-91F9-5F465B175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 lvl="1">
              <a:buChar char="‣"/>
            </a:pPr>
            <a:r>
              <a:rPr lang="en-AU" dirty="0"/>
              <a:t>New data repository for </a:t>
            </a:r>
            <a:r>
              <a:rPr lang="en-AU" dirty="0" err="1"/>
              <a:t>OpenAI’s</a:t>
            </a:r>
            <a:r>
              <a:rPr lang="en-AU" dirty="0"/>
              <a:t> baseline [12]</a:t>
            </a:r>
          </a:p>
          <a:p>
            <a:pPr lvl="2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No image-state expert’s data </a:t>
            </a:r>
          </a:p>
          <a:p>
            <a:pPr lvl="1">
              <a:buChar char="‣"/>
            </a:pPr>
            <a:r>
              <a:rPr lang="en-AU" dirty="0"/>
              <a:t>Share it with GitHub people</a:t>
            </a:r>
            <a:endParaRPr lang="en-AU" sz="2800" dirty="0">
              <a:solidFill>
                <a:schemeClr val="bg2"/>
              </a:solidFill>
            </a:endParaRPr>
          </a:p>
          <a:p>
            <a:pPr lvl="1">
              <a:buChar char="‣"/>
            </a:pPr>
            <a:endParaRPr lang="en-A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699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Conclusion – Significant Findings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69519-8F02-1341-91F9-5F465B175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An non-expert data still allows agent to get higher mark by using PPO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Raw image’ performance &gt; Location’s performance.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Prefer larger batch size</a:t>
            </a:r>
          </a:p>
        </p:txBody>
      </p:sp>
    </p:spTree>
    <p:extLst>
      <p:ext uri="{BB962C8B-B14F-4D97-AF65-F5344CB8AC3E}">
        <p14:creationId xmlns:p14="http://schemas.microsoft.com/office/powerpoint/2010/main" val="121668666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Conclusion – Future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69519-8F02-1341-91F9-5F465B175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 lvl="1">
              <a:buChar char="‣"/>
            </a:pPr>
            <a:r>
              <a:rPr lang="en-AU" sz="2800">
                <a:solidFill>
                  <a:schemeClr val="bg2"/>
                </a:solidFill>
              </a:rPr>
              <a:t>Refine </a:t>
            </a:r>
            <a:r>
              <a:rPr lang="en-AU" sz="2800" dirty="0">
                <a:solidFill>
                  <a:schemeClr val="bg2"/>
                </a:solidFill>
              </a:rPr>
              <a:t>RGB-state model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Unsupervised behaviour learning algorithms</a:t>
            </a:r>
          </a:p>
          <a:p>
            <a:pPr lvl="2">
              <a:buChar char="‣"/>
            </a:pP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 the game characters by their behaviours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evolutionary algorithm</a:t>
            </a:r>
          </a:p>
        </p:txBody>
      </p:sp>
    </p:spTree>
    <p:extLst>
      <p:ext uri="{BB962C8B-B14F-4D97-AF65-F5344CB8AC3E}">
        <p14:creationId xmlns:p14="http://schemas.microsoft.com/office/powerpoint/2010/main" val="366910748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 </a:t>
            </a:r>
          </a:p>
        </p:txBody>
      </p:sp>
      <p:sp>
        <p:nvSpPr>
          <p:cNvPr id="14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5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SzTx/>
              <a:buNone/>
              <a:defRPr sz="2000"/>
            </a:pPr>
            <a:r>
              <a:rPr dirty="0"/>
              <a:t>[1]</a:t>
            </a:r>
            <a:r>
              <a:rPr lang="en-GB" sz="2000" dirty="0"/>
              <a:t> O. </a:t>
            </a:r>
            <a:r>
              <a:rPr lang="en-GB" sz="2000" dirty="0" err="1"/>
              <a:t>Vinyals</a:t>
            </a:r>
            <a:r>
              <a:rPr lang="en-GB" sz="2000" dirty="0"/>
              <a:t> </a:t>
            </a:r>
            <a:r>
              <a:rPr lang="en-GB" sz="2000" i="1" dirty="0"/>
              <a:t>et al.</a:t>
            </a:r>
            <a:r>
              <a:rPr lang="en-GB" sz="2000" dirty="0"/>
              <a:t>, “StarCraft II: A New Challenge for Reinforcement Learning,” </a:t>
            </a:r>
            <a:r>
              <a:rPr lang="en-GB" sz="2000" i="1" dirty="0" err="1"/>
              <a:t>arXiv</a:t>
            </a:r>
            <a:r>
              <a:rPr lang="en-GB" sz="2000" i="1" dirty="0"/>
              <a:t> e-prints</a:t>
            </a:r>
            <a:r>
              <a:rPr lang="en-GB" sz="2000" dirty="0"/>
              <a:t>, p. arXiv:1708.04782, Aug. 2017.</a:t>
            </a:r>
          </a:p>
          <a:p>
            <a:pPr marL="0" indent="0">
              <a:buSzTx/>
              <a:buNone/>
              <a:defRPr sz="2000"/>
            </a:pPr>
            <a:endParaRPr lang="en-AU" sz="2000" dirty="0"/>
          </a:p>
          <a:p>
            <a:pPr marL="0" indent="0">
              <a:buSzTx/>
              <a:buNone/>
              <a:defRPr sz="2000"/>
            </a:pPr>
            <a:r>
              <a:rPr lang="en-AU" sz="2000" dirty="0"/>
              <a:t>[2]</a:t>
            </a:r>
            <a:r>
              <a:rPr lang="en-GB" sz="2000" dirty="0"/>
              <a:t> D. Silver </a:t>
            </a:r>
            <a:r>
              <a:rPr lang="en-GB" sz="2000" i="1" dirty="0"/>
              <a:t>et al.</a:t>
            </a:r>
            <a:r>
              <a:rPr lang="en-GB" sz="2000" dirty="0"/>
              <a:t>, “Mastering the game of Go without human knowledge,” </a:t>
            </a:r>
            <a:r>
              <a:rPr lang="en-GB" sz="2000" i="1" dirty="0"/>
              <a:t>Nature</a:t>
            </a:r>
            <a:r>
              <a:rPr lang="en-GB" sz="2000" dirty="0"/>
              <a:t>, vol. 550, no. 7676, p. 354, 2017.</a:t>
            </a:r>
            <a:r>
              <a:rPr lang="en-AU" dirty="0"/>
              <a:t> </a:t>
            </a:r>
            <a:endParaRPr lang="en-AU" sz="2000" dirty="0"/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[3] E. </a:t>
            </a:r>
            <a:r>
              <a:rPr lang="en-GB" sz="2000" dirty="0" err="1"/>
              <a:t>Kabaghe</a:t>
            </a:r>
            <a:r>
              <a:rPr lang="en-GB" sz="2000" dirty="0"/>
              <a:t> and R. Roy, “AI Agent for Ice </a:t>
            </a:r>
            <a:r>
              <a:rPr lang="en-GB" sz="2000" dirty="0" err="1"/>
              <a:t>Hoceky</a:t>
            </a:r>
            <a:r>
              <a:rPr lang="en-GB" sz="2000" dirty="0"/>
              <a:t> Atari 2600.”</a:t>
            </a:r>
            <a:r>
              <a:rPr lang="en-AU" dirty="0"/>
              <a:t> 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[4] Y. </a:t>
            </a:r>
            <a:r>
              <a:rPr lang="en-GB" sz="2000" dirty="0" err="1"/>
              <a:t>Aytar</a:t>
            </a:r>
            <a:r>
              <a:rPr lang="en-GB" sz="2000" dirty="0"/>
              <a:t>, T. Pfaff, D. </a:t>
            </a:r>
            <a:r>
              <a:rPr lang="en-GB" sz="2000" dirty="0" err="1"/>
              <a:t>Budden</a:t>
            </a:r>
            <a:r>
              <a:rPr lang="en-GB" sz="2000" dirty="0"/>
              <a:t>, T. Le Paine, Z. Wang, and N. de Freitas, “Playing hard exploration games by watching YouTube,” </a:t>
            </a:r>
            <a:r>
              <a:rPr lang="en-GB" sz="2000" i="1" dirty="0" err="1"/>
              <a:t>arXiv</a:t>
            </a:r>
            <a:r>
              <a:rPr lang="en-GB" sz="2000" i="1" dirty="0"/>
              <a:t> e-prints</a:t>
            </a:r>
            <a:r>
              <a:rPr lang="en-GB" sz="2000" dirty="0"/>
              <a:t>, p. arXiv:1805.11592, May 2018.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[5]J. Redmon and A. Farhadi, “Yolov3: An incremental improvement,” </a:t>
            </a:r>
            <a:r>
              <a:rPr lang="en-GB" sz="2000" i="1" dirty="0" err="1"/>
              <a:t>arXiv</a:t>
            </a:r>
            <a:r>
              <a:rPr lang="en-GB" sz="2000" i="1" dirty="0"/>
              <a:t> </a:t>
            </a:r>
            <a:r>
              <a:rPr lang="en-GB" sz="2000" i="1" dirty="0" err="1"/>
              <a:t>Prepr</a:t>
            </a:r>
            <a:r>
              <a:rPr lang="en-GB" sz="2000" i="1" dirty="0"/>
              <a:t>. arXiv1804.02767</a:t>
            </a:r>
            <a:r>
              <a:rPr lang="en-GB" sz="2000" dirty="0"/>
              <a:t>, 2018.</a:t>
            </a:r>
            <a:r>
              <a:rPr lang="en-AU" dirty="0"/>
              <a:t> </a:t>
            </a:r>
            <a:endParaRPr lang="en-AU" sz="2000" dirty="0"/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[6]</a:t>
            </a:r>
            <a:r>
              <a:rPr lang="en-GB" sz="2000" dirty="0" err="1"/>
              <a:t>Thalles</a:t>
            </a:r>
            <a:r>
              <a:rPr lang="en-GB" sz="2000" dirty="0"/>
              <a:t>, “A Short Introduction to Generative Adversarial Networks,” 2017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dirty="0"/>
              <a:t>[7] </a:t>
            </a:r>
            <a:r>
              <a:rPr lang="en-GB" dirty="0" err="1"/>
              <a:t>Pavaloiu</a:t>
            </a:r>
            <a:r>
              <a:rPr lang="en-GB" dirty="0"/>
              <a:t>, A., &amp; </a:t>
            </a:r>
            <a:r>
              <a:rPr lang="en-GB" dirty="0" err="1"/>
              <a:t>Kose</a:t>
            </a:r>
            <a:r>
              <a:rPr lang="en-GB" dirty="0"/>
              <a:t>, U. (2017). Ethical artificial intelligence-an open question. </a:t>
            </a:r>
            <a:r>
              <a:rPr lang="en-GB" i="1" dirty="0" err="1"/>
              <a:t>arXiv</a:t>
            </a:r>
            <a:r>
              <a:rPr lang="en-GB" i="1" dirty="0"/>
              <a:t> preprint arXiv:1706.03021</a:t>
            </a:r>
            <a:r>
              <a:rPr lang="en-GB" dirty="0"/>
              <a:t>.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 </a:t>
            </a:r>
          </a:p>
        </p:txBody>
      </p:sp>
      <p:sp>
        <p:nvSpPr>
          <p:cNvPr id="14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 sz="2000"/>
            </a:pPr>
            <a:r>
              <a:rPr lang="en-GB" sz="2000" dirty="0"/>
              <a:t>[8] M. G. Bellemare, Y. </a:t>
            </a:r>
            <a:r>
              <a:rPr lang="en-GB" sz="2000" dirty="0" err="1"/>
              <a:t>Naddaf</a:t>
            </a:r>
            <a:r>
              <a:rPr lang="en-GB" sz="2000" dirty="0"/>
              <a:t>, J. </a:t>
            </a:r>
            <a:r>
              <a:rPr lang="en-GB" sz="2000" dirty="0" err="1"/>
              <a:t>Veness</a:t>
            </a:r>
            <a:r>
              <a:rPr lang="en-GB" sz="2000" dirty="0"/>
              <a:t>, and M. Bowling, “The Arcade Learning Environment: An Evaluation Platform for General Agents,” </a:t>
            </a:r>
            <a:r>
              <a:rPr lang="en-GB" sz="2000" i="1" dirty="0" err="1"/>
              <a:t>arXiv</a:t>
            </a:r>
            <a:r>
              <a:rPr lang="en-GB" sz="2000" i="1" dirty="0"/>
              <a:t> e-prints</a:t>
            </a:r>
            <a:r>
              <a:rPr lang="en-GB" sz="2000" dirty="0"/>
              <a:t>, p. arXiv:1207.4708, Jul. 2012.</a:t>
            </a:r>
            <a:r>
              <a:rPr lang="en-AU" dirty="0"/>
              <a:t> 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[9] J. Redmon, “Darknet: Open Source Neural Networks in C.”</a:t>
            </a:r>
            <a:r>
              <a:rPr lang="en-GB" dirty="0"/>
              <a:t> </a:t>
            </a:r>
          </a:p>
          <a:p>
            <a:pPr marL="0" indent="0">
              <a:buSzTx/>
              <a:buNone/>
              <a:defRPr sz="2000"/>
            </a:pPr>
            <a:endParaRPr lang="en-GB" dirty="0"/>
          </a:p>
          <a:p>
            <a:pPr marL="0" indent="0">
              <a:buSzTx/>
              <a:buNone/>
              <a:defRPr sz="2000"/>
            </a:pPr>
            <a:r>
              <a:rPr lang="en-GB" dirty="0"/>
              <a:t>[10]J. Redmon, "YOLO: Real-Time Object Detection", </a:t>
            </a:r>
            <a:r>
              <a:rPr lang="en-GB" i="1" dirty="0" err="1"/>
              <a:t>Pjreddie.com</a:t>
            </a:r>
            <a:r>
              <a:rPr lang="en-GB" dirty="0"/>
              <a:t>, 2019. [Online]. Available: https://</a:t>
            </a:r>
            <a:r>
              <a:rPr lang="en-GB" dirty="0" err="1"/>
              <a:t>pjreddie.com</a:t>
            </a:r>
            <a:r>
              <a:rPr lang="en-GB" dirty="0"/>
              <a:t>/darknet/yolo/. [Accessed: 08- Aug- 2019].</a:t>
            </a:r>
          </a:p>
          <a:p>
            <a:pPr marL="0" indent="0">
              <a:buSzTx/>
              <a:buNone/>
              <a:defRPr sz="2000"/>
            </a:pPr>
            <a:endParaRPr lang="en-GB" dirty="0"/>
          </a:p>
          <a:p>
            <a:pPr marL="0" indent="0">
              <a:buSzTx/>
              <a:buNone/>
              <a:defRPr sz="2000"/>
            </a:pPr>
            <a:r>
              <a:rPr lang="en-GB" dirty="0"/>
              <a:t>[11] Ho, J., &amp; </a:t>
            </a:r>
            <a:r>
              <a:rPr lang="en-GB" dirty="0" err="1"/>
              <a:t>Ermon</a:t>
            </a:r>
            <a:r>
              <a:rPr lang="en-GB" dirty="0"/>
              <a:t>, S. (2016). Generative adversarial imitation learning. In </a:t>
            </a:r>
            <a:r>
              <a:rPr lang="en-GB" i="1" dirty="0"/>
              <a:t>Advances in neural information processing systems</a:t>
            </a:r>
            <a:r>
              <a:rPr lang="en-GB" dirty="0"/>
              <a:t> (pp. 4565-4573).</a:t>
            </a:r>
          </a:p>
          <a:p>
            <a:pPr marL="0" indent="0">
              <a:buSzTx/>
              <a:buNone/>
              <a:defRPr sz="2000"/>
            </a:pPr>
            <a:endParaRPr lang="en-GB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[12] P. </a:t>
            </a:r>
            <a:r>
              <a:rPr lang="en-GB" sz="2000" dirty="0" err="1"/>
              <a:t>Dhariwal</a:t>
            </a:r>
            <a:r>
              <a:rPr lang="en-GB" sz="2000" dirty="0"/>
              <a:t> </a:t>
            </a:r>
            <a:r>
              <a:rPr lang="en-GB" sz="2000" i="1" dirty="0"/>
              <a:t>et al.</a:t>
            </a:r>
            <a:r>
              <a:rPr lang="en-GB" sz="2000" dirty="0"/>
              <a:t>, “</a:t>
            </a:r>
            <a:r>
              <a:rPr lang="en-GB" sz="2000" dirty="0" err="1"/>
              <a:t>OpenAI</a:t>
            </a:r>
            <a:r>
              <a:rPr lang="en-GB" sz="2000" dirty="0"/>
              <a:t> Baselines,” </a:t>
            </a:r>
            <a:r>
              <a:rPr lang="en-GB" sz="2000" i="1" dirty="0"/>
              <a:t>GitHub repository</a:t>
            </a:r>
            <a:r>
              <a:rPr lang="en-GB" sz="2000" dirty="0"/>
              <a:t>. GitHub, 2017</a:t>
            </a:r>
            <a:r>
              <a:rPr lang="en-GB" dirty="0"/>
              <a:t> </a:t>
            </a:r>
          </a:p>
          <a:p>
            <a:pPr marL="0" indent="0">
              <a:buSzTx/>
              <a:buNone/>
              <a:defRPr sz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0584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- Motivations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7C6B295-553F-AA4A-8FAD-1958D5FE9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rPr lang="en-AU" dirty="0"/>
              <a:t>Smarter playmate [1][2]</a:t>
            </a:r>
          </a:p>
          <a:p>
            <a:pPr marL="0" indent="0">
              <a:buNone/>
            </a:pPr>
            <a:endParaRPr lang="en-AU" dirty="0"/>
          </a:p>
          <a:p>
            <a:pPr>
              <a:buChar char="‣"/>
            </a:pPr>
            <a:r>
              <a:rPr lang="en-AU" dirty="0"/>
              <a:t>Can AI learn from others’ gameplay videos</a:t>
            </a:r>
          </a:p>
          <a:p>
            <a:pPr>
              <a:buChar char="‣"/>
            </a:pPr>
            <a:endParaRPr lang="en-AU" dirty="0"/>
          </a:p>
          <a:p>
            <a:pPr>
              <a:buChar char="‣"/>
            </a:pPr>
            <a:r>
              <a:rPr lang="en-AU" dirty="0"/>
              <a:t>How to use YouTube videos</a:t>
            </a:r>
          </a:p>
        </p:txBody>
      </p:sp>
    </p:spTree>
    <p:extLst>
      <p:ext uri="{BB962C8B-B14F-4D97-AF65-F5344CB8AC3E}">
        <p14:creationId xmlns:p14="http://schemas.microsoft.com/office/powerpoint/2010/main" val="33445736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– Problem challenges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45590A-B702-BC40-9180-8DD0C577E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AU" dirty="0"/>
              <a:t>Videos have different resolutions and sizes.</a:t>
            </a:r>
          </a:p>
          <a:p>
            <a:pPr>
              <a:defRPr sz="2000"/>
            </a:pPr>
            <a:r>
              <a:rPr lang="en-AU" dirty="0"/>
              <a:t>Two players, but we control only one at a time</a:t>
            </a:r>
          </a:p>
          <a:p>
            <a:pPr>
              <a:defRPr sz="2000"/>
            </a:pPr>
            <a:r>
              <a:rPr lang="en-AU" dirty="0"/>
              <a:t>YouTube gameplay videos do not have action records.</a:t>
            </a:r>
          </a:p>
          <a:p>
            <a:pPr marL="0" indent="0">
              <a:buNone/>
              <a:defRPr sz="2000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Screen Shot 2019-08-09 at 4.48.35 am.png" descr="Screen Shot 2019-08-09 at 4.48.35 am.png">
            <a:extLst>
              <a:ext uri="{FF2B5EF4-FFF2-40B4-BE49-F238E27FC236}">
                <a16:creationId xmlns:a16="http://schemas.microsoft.com/office/drawing/2014/main" id="{448B663B-13A1-0741-9AED-2BAA1F04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7" y="3564131"/>
            <a:ext cx="8229601" cy="2452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10797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- Scope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338ED-A69F-524B-9E59-AE39B28DE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‣"/>
            </a:pPr>
            <a:r>
              <a:rPr lang="en-AU" dirty="0"/>
              <a:t>Object detection (supervised learning) 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sz="2400" dirty="0">
                <a:solidFill>
                  <a:schemeClr val="bg2"/>
                </a:solidFill>
              </a:rPr>
              <a:t>State representation: recognise player with ice hockey stick</a:t>
            </a:r>
          </a:p>
          <a:p>
            <a:pPr>
              <a:buFontTx/>
              <a:buChar char="‣"/>
            </a:pPr>
            <a:endParaRPr lang="en-AU" dirty="0"/>
          </a:p>
          <a:p>
            <a:pPr>
              <a:buFontTx/>
              <a:buChar char="‣"/>
            </a:pPr>
            <a:r>
              <a:rPr lang="en-AU" dirty="0"/>
              <a:t>Imitation learning (inverse reinforcement learning) </a:t>
            </a:r>
          </a:p>
          <a:p>
            <a:pPr lvl="2">
              <a:buFontTx/>
              <a:buChar char="‣"/>
            </a:pPr>
            <a:r>
              <a:rPr lang="en-AU" sz="2400" dirty="0">
                <a:solidFill>
                  <a:schemeClr val="bg2"/>
                </a:solidFill>
              </a:rPr>
              <a:t>Learn from others</a:t>
            </a:r>
          </a:p>
          <a:p>
            <a:pPr>
              <a:buChar char="‣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58607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7C33C-1640-B04E-9901-F092EB30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80" y="1579233"/>
            <a:ext cx="6537434" cy="3741466"/>
          </a:xfrm>
          <a:prstGeom prst="rect">
            <a:avLst/>
          </a:prstGeom>
        </p:spPr>
      </p:pic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– Related Work[3]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FE652-D2F2-FA4C-99AB-6658E27910A4}"/>
              </a:ext>
            </a:extLst>
          </p:cNvPr>
          <p:cNvSpPr txBox="1"/>
          <p:nvPr/>
        </p:nvSpPr>
        <p:spPr>
          <a:xfrm>
            <a:off x="294290" y="5320699"/>
            <a:ext cx="8723586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[agentplayer1_xpos, agentplayer1_ypos, agentplayer2_xpos, agentplayer2_ypos, opponentplayer1_xpos, opponentplayer1_ypos, opponentplayer2_xpos, opponentplayer2_ypos, </a:t>
            </a:r>
            <a:r>
              <a:rPr lang="en-AU" sz="1600" dirty="0" err="1">
                <a:solidFill>
                  <a:schemeClr val="bg2"/>
                </a:solidFill>
              </a:rPr>
              <a:t>puck_xpos</a:t>
            </a:r>
            <a:r>
              <a:rPr lang="en-AU" sz="1600" dirty="0">
                <a:solidFill>
                  <a:schemeClr val="bg2"/>
                </a:solidFill>
              </a:rPr>
              <a:t>, </a:t>
            </a:r>
            <a:r>
              <a:rPr lang="en-AU" sz="1600" dirty="0" err="1">
                <a:solidFill>
                  <a:schemeClr val="bg2"/>
                </a:solidFill>
              </a:rPr>
              <a:t>puck_ypos</a:t>
            </a:r>
            <a:r>
              <a:rPr lang="en-AU" sz="1600" dirty="0">
                <a:solidFill>
                  <a:schemeClr val="bg2"/>
                </a:solidFill>
              </a:rPr>
              <a:t>, </a:t>
            </a:r>
            <a:r>
              <a:rPr lang="en-AU" sz="1600" dirty="0" err="1">
                <a:solidFill>
                  <a:schemeClr val="bg2"/>
                </a:solidFill>
              </a:rPr>
              <a:t>timer_startgame</a:t>
            </a:r>
            <a:r>
              <a:rPr lang="en-AU" sz="1600" dirty="0">
                <a:solidFill>
                  <a:schemeClr val="bg2"/>
                </a:solidFill>
              </a:rPr>
              <a:t>, </a:t>
            </a:r>
            <a:r>
              <a:rPr lang="en-AU" sz="1600" dirty="0" err="1">
                <a:solidFill>
                  <a:schemeClr val="bg2"/>
                </a:solidFill>
              </a:rPr>
              <a:t>timer_lastgoal</a:t>
            </a:r>
            <a:r>
              <a:rPr lang="en-AU" sz="1600" dirty="0">
                <a:solidFill>
                  <a:schemeClr val="bg2"/>
                </a:solidFill>
              </a:rPr>
              <a:t>]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0654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– Related Work [4]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262DE-EDCF-8E45-ADF9-52A4819A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588355"/>
            <a:ext cx="7020910" cy="24275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12BDD-3D4F-9443-82AD-90587283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0" y="4297219"/>
            <a:ext cx="5780690" cy="2041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B8D85-F5C7-FB45-B2EE-E2F4FAF7A016}"/>
              </a:ext>
            </a:extLst>
          </p:cNvPr>
          <p:cNvSpPr txBox="1"/>
          <p:nvPr/>
        </p:nvSpPr>
        <p:spPr>
          <a:xfrm>
            <a:off x="6090030" y="4394699"/>
            <a:ext cx="279383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b="1" dirty="0">
                <a:solidFill>
                  <a:schemeClr val="bg2"/>
                </a:solidFill>
              </a:rPr>
              <a:t>Temporal distance classification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D232D-AF53-BA4B-ACFF-8B1345B2A8DB}"/>
              </a:ext>
            </a:extLst>
          </p:cNvPr>
          <p:cNvSpPr/>
          <p:nvPr/>
        </p:nvSpPr>
        <p:spPr>
          <a:xfrm>
            <a:off x="6090030" y="5599298"/>
            <a:ext cx="2356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2"/>
                </a:solidFill>
                <a:latin typeface="NimbusRomNo9L"/>
              </a:rPr>
              <a:t>Cross-modal temporal </a:t>
            </a:r>
          </a:p>
          <a:p>
            <a:r>
              <a:rPr lang="en-AU" b="1" dirty="0">
                <a:solidFill>
                  <a:schemeClr val="bg2"/>
                </a:solidFill>
                <a:latin typeface="NimbusRomNo9L"/>
              </a:rPr>
              <a:t>distance classification </a:t>
            </a:r>
            <a:endParaRPr lang="en-AU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2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Background -  YOLO [5]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E6EC4-42D4-A945-AA95-770BDFF0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3" y="1908175"/>
            <a:ext cx="7245241" cy="40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13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Background -  GAN [6]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97255-8CBC-CE44-8899-BF984CCB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013607"/>
            <a:ext cx="7861300" cy="32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56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961</Words>
  <Application>Microsoft Macintosh PowerPoint</Application>
  <PresentationFormat>On-screen Show (4:3)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NimbusRomNo9L</vt:lpstr>
      <vt:lpstr>Arial</vt:lpstr>
      <vt:lpstr>Gill Sans</vt:lpstr>
      <vt:lpstr>Helvetica Neue</vt:lpstr>
      <vt:lpstr>Helvetica Neue Medium</vt:lpstr>
      <vt:lpstr>ANUPowerpointTemplate2010</vt:lpstr>
      <vt:lpstr>Teaching AI to play Atari Ice Hockey game using gameplay videos</vt:lpstr>
      <vt:lpstr>Content</vt:lpstr>
      <vt:lpstr>Introduction - Motivations</vt:lpstr>
      <vt:lpstr>Introduction – Problem challenges</vt:lpstr>
      <vt:lpstr>Introduction - Scope</vt:lpstr>
      <vt:lpstr>Introduction – Related Work[3]</vt:lpstr>
      <vt:lpstr>Introduction – Related Work [4]</vt:lpstr>
      <vt:lpstr>Background -  YOLO [5]</vt:lpstr>
      <vt:lpstr>Background -  GAN [6]</vt:lpstr>
      <vt:lpstr>Background - Reinforcement Learning</vt:lpstr>
      <vt:lpstr>Experimental Setup</vt:lpstr>
      <vt:lpstr>Method - Workflow</vt:lpstr>
      <vt:lpstr>Method - State representation [10]</vt:lpstr>
      <vt:lpstr>Method – Generative Adversarial Imitation Learning GAIL[11]</vt:lpstr>
      <vt:lpstr>Method – Imitation Learning Model</vt:lpstr>
      <vt:lpstr>Method – PPO</vt:lpstr>
      <vt:lpstr>Method – CNN architecture [Image State]</vt:lpstr>
      <vt:lpstr>Method – CNN architecture [Location State]</vt:lpstr>
      <vt:lpstr>Result – Our YOLO detector</vt:lpstr>
      <vt:lpstr>Result – Model</vt:lpstr>
      <vt:lpstr>Result – Model</vt:lpstr>
      <vt:lpstr>Result – Model</vt:lpstr>
      <vt:lpstr>Result – AI best score Vs. Our best score</vt:lpstr>
      <vt:lpstr>https://youtu.be/rgYOhhg0DUk   https://www.youtube.com/watch?v=rgYOhhg0DUk</vt:lpstr>
      <vt:lpstr>Conclusion - Contribution</vt:lpstr>
      <vt:lpstr>Conclusion – Significant Findings</vt:lpstr>
      <vt:lpstr>Conclusion – Future</vt:lpstr>
      <vt:lpstr>References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AI to play Atari Ice Hockey game using gameplay videos</dc:title>
  <cp:lastModifiedBy>Yangyang Xu</cp:lastModifiedBy>
  <cp:revision>39</cp:revision>
  <dcterms:modified xsi:type="dcterms:W3CDTF">2019-10-24T01:15:33Z</dcterms:modified>
</cp:coreProperties>
</file>